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4630400" cy="8229600"/>
  <p:notesSz cx="8229600" cy="14630400"/>
  <p:embeddedFontLst>
    <p:embeddedFont>
      <p:font typeface="Edwardian Script ITC" panose="030303020407070D0804" pitchFamily="66" charset="0"/>
      <p:regular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9" d="100"/>
          <a:sy n="59" d="100"/>
        </p:scale>
        <p:origin x="7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4367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E9C76-0DBB-85E6-5C9F-D9E1D723E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068639-45C7-60BE-EF41-FD8CAEDB2F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F1A3D8-2AC2-5A77-4AAB-A08C36C8BE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CC4BA-93C2-6050-E675-CDBAAF0836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32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2F299BD-1ACE-0FC6-2193-8F00FE71EDAD}"/>
              </a:ext>
            </a:extLst>
          </p:cNvPr>
          <p:cNvSpPr/>
          <p:nvPr/>
        </p:nvSpPr>
        <p:spPr>
          <a:xfrm>
            <a:off x="0" y="0"/>
            <a:ext cx="14630399" cy="82295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793790" y="2172995"/>
            <a:ext cx="13042821" cy="20854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2</a:t>
            </a:r>
            <a:r>
              <a:rPr lang="en-US" sz="4400" baseline="300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nd</a:t>
            </a:r>
            <a:r>
              <a:rPr lang="en-US" sz="44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IEEE International Conference on Quantum Photonics, Artificial Intelligence, and Networking</a:t>
            </a:r>
          </a:p>
          <a:p>
            <a:pPr marL="0" indent="0" algn="ctr">
              <a:lnSpc>
                <a:spcPts val="5550"/>
              </a:lnSpc>
              <a:buNone/>
            </a:pPr>
            <a:r>
              <a:rPr lang="en-US" sz="44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(QPAIN 2026)</a:t>
            </a:r>
            <a:endParaRPr lang="en-US" sz="44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93790" y="4853378"/>
            <a:ext cx="13042821" cy="1253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00"/>
              </a:lnSpc>
            </a:pPr>
            <a:r>
              <a:rPr lang="en-US" sz="22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Paper ID: 1797</a:t>
            </a:r>
            <a:endParaRPr lang="en-US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l">
              <a:lnSpc>
                <a:spcPts val="3000"/>
              </a:lnSpc>
              <a:buNone/>
            </a:pPr>
            <a:r>
              <a:rPr lang="en-US" sz="22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Paper Title: Deep Convolutional Neural Networks for Enhanced Quantum Key Distribution Security</a:t>
            </a:r>
            <a:endParaRPr lang="en-US" sz="2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726872" y="6408520"/>
            <a:ext cx="8494185" cy="15190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Presenter Name</a:t>
            </a:r>
          </a:p>
          <a:p>
            <a:pPr marL="0" indent="0" algn="ctr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Department of Computer Science and Engineering</a:t>
            </a:r>
          </a:p>
          <a:p>
            <a:pPr algn="ctr">
              <a:lnSpc>
                <a:spcPts val="2650"/>
              </a:lnSpc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Bangladesh University of Engineering and Technology (BUET)</a:t>
            </a:r>
          </a:p>
          <a:p>
            <a:pPr algn="ctr">
              <a:lnSpc>
                <a:spcPts val="2650"/>
              </a:lnSpc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Dhaka, Bangladesh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635AEA4-5330-281A-6DAC-CB70D0B3067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4630400" cy="2005914"/>
            <a:chOff x="0" y="0"/>
            <a:chExt cx="14630400" cy="200591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22D505C-D18F-2620-BFE3-19DADDAF16A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630400" cy="2005914"/>
            </a:xfrm>
            <a:prstGeom prst="rect">
              <a:avLst/>
            </a:prstGeom>
            <a:gradFill flip="none" rotWithShape="1">
              <a:gsLst>
                <a:gs pos="100000">
                  <a:schemeClr val="accent2">
                    <a:lumMod val="0"/>
                    <a:lumOff val="100000"/>
                  </a:schemeClr>
                </a:gs>
                <a:gs pos="62000">
                  <a:schemeClr val="accent2">
                    <a:lumMod val="0"/>
                    <a:lumOff val="100000"/>
                  </a:schemeClr>
                </a:gs>
                <a:gs pos="0">
                  <a:srgbClr val="00B0F0"/>
                </a:gs>
              </a:gsLst>
              <a:lin ang="3600000" scaled="0"/>
              <a:tileRect/>
            </a:gradFill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D28E375-76DD-0860-0100-F9A5217478A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90428" y="314004"/>
              <a:ext cx="3115431" cy="149540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712CBFB-0E10-2922-7B78-55F24BF83F6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4543" y="314004"/>
              <a:ext cx="3115431" cy="13038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561798"/>
            <a:ext cx="1223843" cy="408146"/>
          </a:xfrm>
          <a:prstGeom prst="roundRect">
            <a:avLst>
              <a:gd name="adj" fmla="val 18673"/>
            </a:avLst>
          </a:prstGeom>
          <a:solidFill>
            <a:srgbClr val="D9ED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929878" y="629783"/>
            <a:ext cx="951667" cy="272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4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CHAPTER 8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93790" y="106391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0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References</a:t>
            </a:r>
            <a:endParaRPr lang="en-US" sz="4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93790" y="1866661"/>
            <a:ext cx="13042821" cy="2381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Bennett, C. H., &amp; Brassard, G. (1984). Quantum cryptography: Public key distribution and coin tossing. In </a:t>
            </a:r>
            <a:r>
              <a:rPr lang="en-US" sz="1600" i="1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Proceedings of IEEE International Conference on Computers, Systems, and Signal Processing</a:t>
            </a:r>
            <a:r>
              <a:rPr lang="en-US" sz="16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(pp. 175-179).</a:t>
            </a:r>
            <a:endParaRPr lang="en-US" sz="1600" dirty="0"/>
          </a:p>
          <a:p>
            <a:pPr marL="342900" indent="-342900" algn="l">
              <a:lnSpc>
                <a:spcPts val="2650"/>
              </a:lnSpc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Ekert, A. K. (1991). Quantum cryptography based on Bell's theorem. </a:t>
            </a:r>
            <a:r>
              <a:rPr lang="en-US" sz="1600" i="1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Physical Review Letters</a:t>
            </a:r>
            <a:r>
              <a:rPr lang="en-US" sz="16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67(6), 661.</a:t>
            </a:r>
            <a:endParaRPr lang="en-US" sz="1600" dirty="0"/>
          </a:p>
          <a:p>
            <a:pPr marL="342900" indent="-342900" algn="l">
              <a:lnSpc>
                <a:spcPts val="2650"/>
              </a:lnSpc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Schuld, M., &amp; Petruccione, F. (2018). </a:t>
            </a:r>
            <a:r>
              <a:rPr lang="en-US" sz="1600" i="1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Supervised Learning with Quantum Computers</a:t>
            </a:r>
            <a:r>
              <a:rPr lang="en-US" sz="16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 Springer.</a:t>
            </a:r>
            <a:endParaRPr lang="en-US" sz="1600" dirty="0"/>
          </a:p>
          <a:p>
            <a:pPr marL="342900" indent="-342900" algn="l">
              <a:lnSpc>
                <a:spcPts val="2650"/>
              </a:lnSpc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Li, J., Zhang, C., &amp; Wang, Y. (2020). Deep learning for secure quantum communications: A survey. </a:t>
            </a:r>
            <a:r>
              <a:rPr lang="en-US" sz="1600" i="1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IEEE Communications Surveys &amp; Tutorials</a:t>
            </a:r>
            <a:r>
              <a:rPr lang="en-US" sz="16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22(3), 1845-1869.</a:t>
            </a:r>
            <a:endParaRPr lang="en-US" sz="1600" dirty="0"/>
          </a:p>
          <a:p>
            <a:pPr marL="342900" indent="-342900" algn="l">
              <a:lnSpc>
                <a:spcPts val="2650"/>
              </a:lnSpc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Gisin, N., Ribordy, G., Tittel, W., &amp; Zbinden, H. (2002). Quantum cryptography. </a:t>
            </a:r>
            <a:r>
              <a:rPr lang="en-US" sz="1600" i="1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Reviews of Modern Physics</a:t>
            </a:r>
            <a:r>
              <a:rPr lang="en-US" sz="16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74(3), 675.</a:t>
            </a:r>
            <a:endParaRPr lang="en-US" sz="16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26CDB500-0E5E-1AF7-5DFB-A11495441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630" y="4342325"/>
            <a:ext cx="11475027" cy="196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Cite important references in IEEE format.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Keep it minimal, with key papers only.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Avoid overcrowding the slide; list references concisely.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5FDC2A-146F-7258-AACF-A9D3BF3F9FF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1790653" y="147801"/>
            <a:ext cx="2526524" cy="707540"/>
            <a:chOff x="11790653" y="147801"/>
            <a:chExt cx="2526524" cy="70754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9279E45-42F5-164C-5FF2-3C1E8A289C8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90653" y="147801"/>
              <a:ext cx="1690648" cy="70754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1122E11-EFF9-1F60-3A5F-CD046F4AC2E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/>
            <a:srcRect/>
            <a:stretch/>
          </p:blipFill>
          <p:spPr>
            <a:xfrm>
              <a:off x="13628257" y="147801"/>
              <a:ext cx="688920" cy="70754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49DD230-FC43-FDC5-D81A-B289B0F25A4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645863"/>
            <a:ext cx="14630400" cy="57964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0" indent="0" algn="ctr">
              <a:lnSpc>
                <a:spcPts val="1900"/>
              </a:lnSpc>
              <a:spcBef>
                <a:spcPts val="600"/>
              </a:spcBef>
              <a:buNone/>
            </a:pPr>
            <a:r>
              <a:rPr lang="en-US" sz="1600" b="1" dirty="0">
                <a:solidFill>
                  <a:schemeClr val="tx2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16-18 April 2026, at CUET IT Business Incubator, Chattogram, Bangladesh.</a:t>
            </a:r>
          </a:p>
          <a:p>
            <a:pPr marL="0" indent="0" algn="l">
              <a:lnSpc>
                <a:spcPts val="1900"/>
              </a:lnSpc>
              <a:buNone/>
            </a:pPr>
            <a:endParaRPr lang="en-US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76E35-186E-9272-89F5-FA725A0BE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>
            <a:extLst>
              <a:ext uri="{FF2B5EF4-FFF2-40B4-BE49-F238E27FC236}">
                <a16:creationId xmlns:a16="http://schemas.microsoft.com/office/drawing/2014/main" id="{8BA7A54B-2C9C-2151-53D6-37BF77A83C5F}"/>
              </a:ext>
            </a:extLst>
          </p:cNvPr>
          <p:cNvSpPr txBox="1">
            <a:spLocks/>
          </p:cNvSpPr>
          <p:nvPr/>
        </p:nvSpPr>
        <p:spPr>
          <a:xfrm>
            <a:off x="3375064" y="2928747"/>
            <a:ext cx="7880272" cy="2372106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Thank You 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C6ABDE-06E6-0EFC-34F4-42A6973E4A3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645863"/>
            <a:ext cx="14630400" cy="57964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0" indent="0" algn="ctr">
              <a:lnSpc>
                <a:spcPts val="1900"/>
              </a:lnSpc>
              <a:spcBef>
                <a:spcPts val="600"/>
              </a:spcBef>
              <a:buNone/>
            </a:pPr>
            <a:r>
              <a:rPr lang="en-US" sz="1600" b="1" dirty="0">
                <a:solidFill>
                  <a:schemeClr val="tx2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16-18 April 2026, at CUET IT Business Incubator, Chattogram, Bangladesh.</a:t>
            </a:r>
          </a:p>
          <a:p>
            <a:pPr marL="0" indent="0" algn="l">
              <a:lnSpc>
                <a:spcPts val="1900"/>
              </a:lnSpc>
              <a:buNone/>
            </a:pPr>
            <a:endParaRPr lang="en-US" sz="1600" b="1" dirty="0">
              <a:solidFill>
                <a:schemeClr val="tx2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9B6E49B-225C-2C63-2758-76996DA9E8B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4630400" cy="1387929"/>
            <a:chOff x="0" y="0"/>
            <a:chExt cx="14630400" cy="138792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4F6EC42-C5E7-F271-DD2F-E603199CCEE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630400" cy="1387929"/>
            </a:xfrm>
            <a:prstGeom prst="rect">
              <a:avLst/>
            </a:prstGeom>
            <a:gradFill flip="none" rotWithShape="1">
              <a:gsLst>
                <a:gs pos="100000">
                  <a:schemeClr val="accent2">
                    <a:lumMod val="0"/>
                    <a:lumOff val="100000"/>
                  </a:schemeClr>
                </a:gs>
                <a:gs pos="62000">
                  <a:schemeClr val="accent2">
                    <a:lumMod val="0"/>
                    <a:lumOff val="100000"/>
                  </a:schemeClr>
                </a:gs>
                <a:gs pos="0">
                  <a:srgbClr val="00B0F0"/>
                </a:gs>
              </a:gsLst>
              <a:lin ang="3600000" scaled="0"/>
              <a:tileRect/>
            </a:gradFill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C972B11-3727-9BB7-274E-5267A386B207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90653" y="321957"/>
              <a:ext cx="1690648" cy="70754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A878578-982F-928E-24BE-ADFF14BA9D65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/>
            <a:srcRect/>
            <a:stretch/>
          </p:blipFill>
          <p:spPr>
            <a:xfrm>
              <a:off x="13628257" y="321957"/>
              <a:ext cx="688920" cy="707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5748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1" y="641986"/>
            <a:ext cx="1165638" cy="435054"/>
          </a:xfrm>
          <a:prstGeom prst="roundRect">
            <a:avLst>
              <a:gd name="adj" fmla="val 20012"/>
            </a:avLst>
          </a:prstGeom>
          <a:solidFill>
            <a:srgbClr val="D9ED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902613" y="774833"/>
            <a:ext cx="1334401" cy="2285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4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OVERVIEW</a:t>
            </a: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793790" y="1298313"/>
            <a:ext cx="4536519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40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Presentation Outline</a:t>
            </a:r>
            <a:endParaRPr lang="en-US" sz="4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90" y="2115593"/>
            <a:ext cx="181451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0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Light" pitchFamily="34" charset="-120"/>
              </a:rPr>
              <a:t>01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93790" y="2537550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4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Abstract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387709" y="2115593"/>
            <a:ext cx="181451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0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Light" pitchFamily="34" charset="-120"/>
              </a:rPr>
              <a:t>02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7387709" y="2537550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4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Introduction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793790" y="3368894"/>
            <a:ext cx="181451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0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Light" pitchFamily="34" charset="-120"/>
              </a:rPr>
              <a:t>03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 10"/>
          <p:cNvSpPr/>
          <p:nvPr/>
        </p:nvSpPr>
        <p:spPr>
          <a:xfrm>
            <a:off x="793790" y="3790851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4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Literature Review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Text 12"/>
          <p:cNvSpPr/>
          <p:nvPr/>
        </p:nvSpPr>
        <p:spPr>
          <a:xfrm>
            <a:off x="7387709" y="3368894"/>
            <a:ext cx="181451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0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Light" pitchFamily="34" charset="-120"/>
              </a:rPr>
              <a:t>04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 13"/>
          <p:cNvSpPr/>
          <p:nvPr/>
        </p:nvSpPr>
        <p:spPr>
          <a:xfrm>
            <a:off x="7387709" y="3790851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4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Methodology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" name="Text 15"/>
          <p:cNvSpPr/>
          <p:nvPr/>
        </p:nvSpPr>
        <p:spPr>
          <a:xfrm>
            <a:off x="793790" y="4622195"/>
            <a:ext cx="181451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0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Light" pitchFamily="34" charset="-120"/>
              </a:rPr>
              <a:t>05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Text 16"/>
          <p:cNvSpPr/>
          <p:nvPr/>
        </p:nvSpPr>
        <p:spPr>
          <a:xfrm>
            <a:off x="793790" y="5044153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4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Proposed Work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 18"/>
          <p:cNvSpPr/>
          <p:nvPr/>
        </p:nvSpPr>
        <p:spPr>
          <a:xfrm>
            <a:off x="7387709" y="4622195"/>
            <a:ext cx="181451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0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Light" pitchFamily="34" charset="-120"/>
              </a:rPr>
              <a:t>06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7" name="Text 19"/>
          <p:cNvSpPr/>
          <p:nvPr/>
        </p:nvSpPr>
        <p:spPr>
          <a:xfrm>
            <a:off x="7387709" y="5044153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4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Results &amp; Discussion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Text 21"/>
          <p:cNvSpPr/>
          <p:nvPr/>
        </p:nvSpPr>
        <p:spPr>
          <a:xfrm>
            <a:off x="793790" y="5875496"/>
            <a:ext cx="181451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0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Light" pitchFamily="34" charset="-120"/>
              </a:rPr>
              <a:t>07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Text 22"/>
          <p:cNvSpPr/>
          <p:nvPr/>
        </p:nvSpPr>
        <p:spPr>
          <a:xfrm>
            <a:off x="793790" y="6297454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4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Conclusion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3" name="Text 24"/>
          <p:cNvSpPr/>
          <p:nvPr/>
        </p:nvSpPr>
        <p:spPr>
          <a:xfrm>
            <a:off x="7387709" y="5875496"/>
            <a:ext cx="181451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0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Light" pitchFamily="34" charset="-120"/>
              </a:rPr>
              <a:t>08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5" name="Text 25"/>
          <p:cNvSpPr/>
          <p:nvPr/>
        </p:nvSpPr>
        <p:spPr>
          <a:xfrm>
            <a:off x="7387709" y="6297454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4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References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DA48496-DB87-A72D-14D5-615CF4F4836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1790653" y="147801"/>
            <a:ext cx="2526524" cy="707540"/>
            <a:chOff x="11790653" y="147801"/>
            <a:chExt cx="2526524" cy="707540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65D3AB9-5A7C-48FD-FE39-C7970F0D053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90653" y="147801"/>
              <a:ext cx="1690648" cy="70754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6502D48-07F4-DD02-4A9A-59741192658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/>
            <a:srcRect/>
            <a:stretch/>
          </p:blipFill>
          <p:spPr>
            <a:xfrm>
              <a:off x="13628257" y="147801"/>
              <a:ext cx="688920" cy="707540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8D473E76-AF25-439E-7B50-0DEE0F6DF0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645863"/>
            <a:ext cx="14630400" cy="57964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0" indent="0" algn="ctr">
              <a:lnSpc>
                <a:spcPts val="1900"/>
              </a:lnSpc>
              <a:spcBef>
                <a:spcPts val="600"/>
              </a:spcBef>
              <a:buNone/>
            </a:pPr>
            <a:r>
              <a:rPr lang="en-US" sz="1600" b="1" dirty="0">
                <a:solidFill>
                  <a:schemeClr val="tx2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16-18 April 2026, at CUET IT Business Incubator, Chattogram, Bangladesh.</a:t>
            </a:r>
          </a:p>
          <a:p>
            <a:pPr marL="0" indent="0" algn="l">
              <a:lnSpc>
                <a:spcPts val="1900"/>
              </a:lnSpc>
              <a:buNone/>
            </a:pPr>
            <a:endParaRPr lang="en-US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765430"/>
            <a:ext cx="1223843" cy="408146"/>
          </a:xfrm>
          <a:prstGeom prst="roundRect">
            <a:avLst>
              <a:gd name="adj" fmla="val 18673"/>
            </a:avLst>
          </a:prstGeom>
          <a:solidFill>
            <a:srgbClr val="D9ED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929878" y="833415"/>
            <a:ext cx="951667" cy="272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4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CHAPTER 1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93790" y="1264302"/>
            <a:ext cx="803802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Abstract</a:t>
            </a:r>
            <a:endParaRPr lang="en-US" sz="44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 3">
            <a:extLst>
              <a:ext uri="{FF2B5EF4-FFF2-40B4-BE49-F238E27FC236}">
                <a16:creationId xmlns:a16="http://schemas.microsoft.com/office/drawing/2014/main" id="{19646B5A-D33B-823D-4C63-09DED2AAB955}"/>
              </a:ext>
            </a:extLst>
          </p:cNvPr>
          <p:cNvSpPr/>
          <p:nvPr/>
        </p:nvSpPr>
        <p:spPr>
          <a:xfrm>
            <a:off x="793790" y="2063807"/>
            <a:ext cx="13042821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650"/>
              </a:lnSpc>
            </a:pPr>
            <a:r>
              <a:rPr lang="en-US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Use given font and font size.</a:t>
            </a:r>
            <a:endParaRPr lang="en-US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608FF086-CC10-D513-1C08-DE0195109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816" y="2962676"/>
            <a:ext cx="11475027" cy="113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Briefly summarize your work.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Use bullet points or short sentences for clarity.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DA551D-44DA-2753-1D7B-DFA0248D4E8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1790653" y="147801"/>
            <a:ext cx="2526524" cy="707540"/>
            <a:chOff x="11790653" y="147801"/>
            <a:chExt cx="2526524" cy="70754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C6B2914-595F-0C9F-F405-94F52385DA1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90653" y="147801"/>
              <a:ext cx="1690648" cy="70754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0EE6B75-EA84-D146-CF75-4846B8130E1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/>
            <a:srcRect/>
            <a:stretch/>
          </p:blipFill>
          <p:spPr>
            <a:xfrm>
              <a:off x="13628257" y="147801"/>
              <a:ext cx="688920" cy="70754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57A6B4E-70BB-9E67-C0FE-EEAA0FE95D2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645863"/>
            <a:ext cx="14630400" cy="57964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0" indent="0" algn="ctr">
              <a:lnSpc>
                <a:spcPts val="1900"/>
              </a:lnSpc>
              <a:spcBef>
                <a:spcPts val="600"/>
              </a:spcBef>
              <a:buNone/>
            </a:pPr>
            <a:r>
              <a:rPr lang="en-US" sz="1600" b="1" dirty="0">
                <a:solidFill>
                  <a:schemeClr val="tx2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16-18 April 2026, at CUET IT Business Incubator, Chattogram, Bangladesh.</a:t>
            </a:r>
          </a:p>
          <a:p>
            <a:pPr marL="0" indent="0" algn="l">
              <a:lnSpc>
                <a:spcPts val="1900"/>
              </a:lnSpc>
              <a:buNone/>
            </a:pPr>
            <a:endParaRPr lang="en-US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616565"/>
            <a:ext cx="1223843" cy="408146"/>
          </a:xfrm>
          <a:prstGeom prst="roundRect">
            <a:avLst>
              <a:gd name="adj" fmla="val 18673"/>
            </a:avLst>
          </a:prstGeom>
          <a:solidFill>
            <a:srgbClr val="D9ED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929878" y="684550"/>
            <a:ext cx="951667" cy="272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4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CHAPTER 2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93790" y="1115437"/>
            <a:ext cx="13042821" cy="6521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0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Introduction</a:t>
            </a:r>
            <a:endParaRPr lang="en-US" sz="4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 3">
            <a:extLst>
              <a:ext uri="{FF2B5EF4-FFF2-40B4-BE49-F238E27FC236}">
                <a16:creationId xmlns:a16="http://schemas.microsoft.com/office/drawing/2014/main" id="{3DF5C728-AAE2-EA98-7687-C972A2F8DE4C}"/>
              </a:ext>
            </a:extLst>
          </p:cNvPr>
          <p:cNvSpPr/>
          <p:nvPr/>
        </p:nvSpPr>
        <p:spPr>
          <a:xfrm>
            <a:off x="793790" y="1893652"/>
            <a:ext cx="13042821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650"/>
              </a:lnSpc>
            </a:pPr>
            <a:r>
              <a:rPr lang="en-US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Use given font and font size.</a:t>
            </a:r>
            <a:endParaRPr lang="en-US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0C1D10C9-8173-21CE-A30B-8CE3D73FC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816" y="3001226"/>
            <a:ext cx="11475027" cy="168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Introduce the research background and significance.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Clearly define the problem and objectives.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Limit text, focus on visuals like diagrams or graphs to explain key points.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9923C-CF06-126C-6D77-94C7D0A9CDD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1790653" y="147801"/>
            <a:ext cx="2526524" cy="707540"/>
            <a:chOff x="11790653" y="147801"/>
            <a:chExt cx="2526524" cy="70754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3F54E06-FDD9-BC23-18F4-56AEF8426BD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90653" y="147801"/>
              <a:ext cx="1690648" cy="70754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C244A18-D9B7-0C57-7352-3DE2028CEEA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/>
            <a:srcRect/>
            <a:stretch/>
          </p:blipFill>
          <p:spPr>
            <a:xfrm>
              <a:off x="13628257" y="147801"/>
              <a:ext cx="688920" cy="70754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60B6B65-C610-086D-550A-F1E0B511736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645863"/>
            <a:ext cx="14630400" cy="57964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0" indent="0" algn="ctr">
              <a:lnSpc>
                <a:spcPts val="1900"/>
              </a:lnSpc>
              <a:spcBef>
                <a:spcPts val="600"/>
              </a:spcBef>
              <a:buNone/>
            </a:pPr>
            <a:r>
              <a:rPr lang="en-US" sz="1600" b="1" dirty="0">
                <a:solidFill>
                  <a:schemeClr val="tx2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16-18 April 2026, at CUET IT Business Incubator, Chattogram, Bangladesh.</a:t>
            </a:r>
          </a:p>
          <a:p>
            <a:pPr marL="0" indent="0" algn="l">
              <a:lnSpc>
                <a:spcPts val="1900"/>
              </a:lnSpc>
              <a:buNone/>
            </a:pPr>
            <a:endParaRPr lang="en-US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415666"/>
            <a:ext cx="1101447" cy="355163"/>
          </a:xfrm>
          <a:prstGeom prst="roundRect">
            <a:avLst>
              <a:gd name="adj" fmla="val 19313"/>
            </a:avLst>
          </a:prstGeom>
          <a:solidFill>
            <a:srgbClr val="D9ED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916186" y="476864"/>
            <a:ext cx="856655" cy="232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CHAPTER 3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793790" y="844291"/>
            <a:ext cx="13042821" cy="6767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Literature Review</a:t>
            </a:r>
            <a:endParaRPr lang="en-US" sz="4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801410" y="3165158"/>
            <a:ext cx="6257211" cy="81724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D1DA8865-2FE9-7FA0-2EC0-9DFBC1276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816" y="3285364"/>
            <a:ext cx="11475027" cy="168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Mention major relevant studies briefly.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Focus on gaps in the literature that your research addresses.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Use graphs or comparison tables for easy understanding..</a:t>
            </a:r>
          </a:p>
        </p:txBody>
      </p:sp>
      <p:sp>
        <p:nvSpPr>
          <p:cNvPr id="21" name="Text 3">
            <a:extLst>
              <a:ext uri="{FF2B5EF4-FFF2-40B4-BE49-F238E27FC236}">
                <a16:creationId xmlns:a16="http://schemas.microsoft.com/office/drawing/2014/main" id="{1DAF13B4-F037-5280-0AF2-FFB9A09828E1}"/>
              </a:ext>
            </a:extLst>
          </p:cNvPr>
          <p:cNvSpPr/>
          <p:nvPr/>
        </p:nvSpPr>
        <p:spPr>
          <a:xfrm>
            <a:off x="793790" y="1614114"/>
            <a:ext cx="13042821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650"/>
              </a:lnSpc>
            </a:pPr>
            <a:r>
              <a:rPr lang="en-US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Use given font and font size.</a:t>
            </a:r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6AAFE13-8643-8D6D-0FA8-351CDB711F9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1790653" y="147801"/>
            <a:ext cx="2526524" cy="707540"/>
            <a:chOff x="11790653" y="147801"/>
            <a:chExt cx="2526524" cy="70754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516DE6E-3AA5-7A5E-119A-9CE6B71014E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90653" y="147801"/>
              <a:ext cx="1690648" cy="70754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EE421D5-C087-1237-A100-44BE0B19830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/>
            <a:srcRect/>
            <a:stretch/>
          </p:blipFill>
          <p:spPr>
            <a:xfrm>
              <a:off x="13628257" y="147801"/>
              <a:ext cx="688920" cy="707540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9CBC617-A02F-60E1-7430-A8B45319D0B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645863"/>
            <a:ext cx="14630400" cy="57964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0" indent="0" algn="ctr">
              <a:lnSpc>
                <a:spcPts val="1900"/>
              </a:lnSpc>
              <a:spcBef>
                <a:spcPts val="600"/>
              </a:spcBef>
              <a:buNone/>
            </a:pPr>
            <a:r>
              <a:rPr lang="en-US" sz="1600" b="1" dirty="0">
                <a:solidFill>
                  <a:schemeClr val="tx2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16-18 April 2026, at CUET IT Business Incubator, Chattogram, Bangladesh.</a:t>
            </a:r>
          </a:p>
          <a:p>
            <a:pPr marL="0" indent="0" algn="l">
              <a:lnSpc>
                <a:spcPts val="1900"/>
              </a:lnSpc>
              <a:buNone/>
            </a:pPr>
            <a:endParaRPr lang="en-US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89" y="839629"/>
            <a:ext cx="1146589" cy="257175"/>
          </a:xfrm>
          <a:prstGeom prst="roundRect">
            <a:avLst>
              <a:gd name="adj" fmla="val 20745"/>
            </a:avLst>
          </a:prstGeom>
          <a:solidFill>
            <a:srgbClr val="D9ED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889040" y="887254"/>
            <a:ext cx="1051338" cy="161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50"/>
              </a:lnSpc>
              <a:buNone/>
            </a:pPr>
            <a:r>
              <a:rPr lang="en-US" sz="14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CHAPTER 4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93790" y="1190201"/>
            <a:ext cx="9657398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40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Methodology</a:t>
            </a:r>
            <a:endParaRPr lang="en-US" sz="4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94201535-DB9A-2490-1BB1-FADC9B2F6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816" y="2955759"/>
            <a:ext cx="11475027" cy="168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Outline your research methods, tools, and processes.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Use flowcharts or diagrams to explain complex steps.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Avoid heavy text; focus on visuals and bullet points.</a:t>
            </a:r>
          </a:p>
        </p:txBody>
      </p:sp>
      <p:sp>
        <p:nvSpPr>
          <p:cNvPr id="20" name="Text 3">
            <a:extLst>
              <a:ext uri="{FF2B5EF4-FFF2-40B4-BE49-F238E27FC236}">
                <a16:creationId xmlns:a16="http://schemas.microsoft.com/office/drawing/2014/main" id="{1DB353FB-3294-D32A-7FD5-80CC8AC43009}"/>
              </a:ext>
            </a:extLst>
          </p:cNvPr>
          <p:cNvSpPr/>
          <p:nvPr/>
        </p:nvSpPr>
        <p:spPr>
          <a:xfrm>
            <a:off x="793790" y="1894145"/>
            <a:ext cx="13042821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650"/>
              </a:lnSpc>
            </a:pPr>
            <a:r>
              <a:rPr lang="en-US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Use given font and font size. [Roboto 16-18]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81FC839-918F-2797-D099-C5939728A4D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1790653" y="147801"/>
            <a:ext cx="2526524" cy="707540"/>
            <a:chOff x="11790653" y="147801"/>
            <a:chExt cx="2526524" cy="70754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8D0D58A-708E-10F0-8744-C4CD0EBEE10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90653" y="147801"/>
              <a:ext cx="1690648" cy="70754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0AEF782-E2A0-3D44-991B-1F2CBCAFCAE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/>
            <a:srcRect/>
            <a:stretch/>
          </p:blipFill>
          <p:spPr>
            <a:xfrm>
              <a:off x="13628257" y="147801"/>
              <a:ext cx="688920" cy="707540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B4BA63D-387D-E0E2-90C9-498D9783877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645863"/>
            <a:ext cx="14630400" cy="57964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0" indent="0" algn="ctr">
              <a:lnSpc>
                <a:spcPts val="1900"/>
              </a:lnSpc>
              <a:spcBef>
                <a:spcPts val="600"/>
              </a:spcBef>
              <a:buNone/>
            </a:pPr>
            <a:r>
              <a:rPr lang="en-US" sz="1600" b="1" dirty="0">
                <a:solidFill>
                  <a:schemeClr val="tx2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16-18 April 2026, at CUET IT Business Incubator, Chattogram, Bangladesh.</a:t>
            </a:r>
          </a:p>
          <a:p>
            <a:pPr marL="0" indent="0" algn="l">
              <a:lnSpc>
                <a:spcPts val="1900"/>
              </a:lnSpc>
              <a:buNone/>
            </a:pPr>
            <a:endParaRPr lang="en-US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503707"/>
            <a:ext cx="1223843" cy="408146"/>
          </a:xfrm>
          <a:prstGeom prst="roundRect">
            <a:avLst>
              <a:gd name="adj" fmla="val 18673"/>
            </a:avLst>
          </a:prstGeom>
          <a:solidFill>
            <a:srgbClr val="D9ED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929878" y="571692"/>
            <a:ext cx="951667" cy="272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4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CHAPTER 5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93790" y="953592"/>
            <a:ext cx="13042821" cy="6872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0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Proposed Work</a:t>
            </a:r>
            <a:endParaRPr lang="en-US" sz="4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18ABE85-8681-297C-7EBA-7912E450A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816" y="2962676"/>
            <a:ext cx="11475027" cy="168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Present your unique contribution or solution.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Use diagrams, figures, or schematics to explain the design or approach.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Clearly highlight the innovation and relevance to the problem..</a:t>
            </a:r>
          </a:p>
        </p:txBody>
      </p:sp>
      <p:sp>
        <p:nvSpPr>
          <p:cNvPr id="11" name="Text 3">
            <a:extLst>
              <a:ext uri="{FF2B5EF4-FFF2-40B4-BE49-F238E27FC236}">
                <a16:creationId xmlns:a16="http://schemas.microsoft.com/office/drawing/2014/main" id="{EB7AE2CB-60FE-0AD4-417F-BA2FBF9A4C28}"/>
              </a:ext>
            </a:extLst>
          </p:cNvPr>
          <p:cNvSpPr/>
          <p:nvPr/>
        </p:nvSpPr>
        <p:spPr>
          <a:xfrm>
            <a:off x="793790" y="1894145"/>
            <a:ext cx="13042821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650"/>
              </a:lnSpc>
            </a:pPr>
            <a:r>
              <a:rPr lang="en-US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Use given font and font size. [Roboto 16-18]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29632F4-BCD7-EB62-C8F3-DACF546CE9E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1790653" y="147801"/>
            <a:ext cx="2526524" cy="707540"/>
            <a:chOff x="11790653" y="147801"/>
            <a:chExt cx="2526524" cy="70754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F9C1B14-A752-9112-DC86-6C3E146BF95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90653" y="147801"/>
              <a:ext cx="1690648" cy="70754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0162CF0-34E4-22C3-B956-17EACD1665F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/>
            <a:srcRect/>
            <a:stretch/>
          </p:blipFill>
          <p:spPr>
            <a:xfrm>
              <a:off x="13628257" y="147801"/>
              <a:ext cx="688920" cy="707540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48C4D53-AA76-8BBA-75BC-7D33AEC38F5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645863"/>
            <a:ext cx="14630400" cy="57964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0" indent="0" algn="ctr">
              <a:lnSpc>
                <a:spcPts val="1900"/>
              </a:lnSpc>
              <a:spcBef>
                <a:spcPts val="600"/>
              </a:spcBef>
              <a:buNone/>
            </a:pPr>
            <a:r>
              <a:rPr lang="en-US" sz="1600" b="1" dirty="0">
                <a:solidFill>
                  <a:schemeClr val="tx2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16-18 April 2026, at CUET IT Business Incubator, Chattogram, Bangladesh.</a:t>
            </a:r>
          </a:p>
          <a:p>
            <a:pPr marL="0" indent="0" algn="l">
              <a:lnSpc>
                <a:spcPts val="1900"/>
              </a:lnSpc>
              <a:buNone/>
            </a:pPr>
            <a:endParaRPr lang="en-US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89" y="597523"/>
            <a:ext cx="1165639" cy="329327"/>
          </a:xfrm>
          <a:prstGeom prst="roundRect">
            <a:avLst>
              <a:gd name="adj" fmla="val 19671"/>
            </a:avLst>
          </a:prstGeom>
          <a:solidFill>
            <a:srgbClr val="D9ED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893070" y="658363"/>
            <a:ext cx="924759" cy="2107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4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CHAPTER 6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93790" y="992335"/>
            <a:ext cx="12784217" cy="602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40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Results and Discussion</a:t>
            </a:r>
            <a:endParaRPr lang="en-US" sz="4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712810"/>
            <a:ext cx="5574353" cy="3121555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2681B80B-B9F7-08E8-F43C-2B117B582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043" y="3076085"/>
            <a:ext cx="7690757" cy="390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Present your findings with graphs, tables, or charts.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Focus on key results that support your conclusion.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Discuss the implications of the results in context with the problem.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n-US" altLang="en-US" sz="2400" b="1" dirty="0">
                <a:solidFill>
                  <a:srgbClr val="7030A0"/>
                </a:solidFill>
                <a:latin typeface="Arial" panose="020B0604020202020204" pitchFamily="34" charset="0"/>
              </a:rPr>
              <a:t>Include slide if necessary and delete what is not 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3">
            <a:extLst>
              <a:ext uri="{FF2B5EF4-FFF2-40B4-BE49-F238E27FC236}">
                <a16:creationId xmlns:a16="http://schemas.microsoft.com/office/drawing/2014/main" id="{FACF7F76-E10B-6C70-E273-6D2189D36CB7}"/>
              </a:ext>
            </a:extLst>
          </p:cNvPr>
          <p:cNvSpPr/>
          <p:nvPr/>
        </p:nvSpPr>
        <p:spPr>
          <a:xfrm>
            <a:off x="793790" y="1721629"/>
            <a:ext cx="13042821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650"/>
              </a:lnSpc>
            </a:pPr>
            <a:r>
              <a:rPr lang="en-US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Use given font and font size.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F9518DE-302B-293A-FA04-8552554213D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1790653" y="147801"/>
            <a:ext cx="2526524" cy="707540"/>
            <a:chOff x="11790653" y="147801"/>
            <a:chExt cx="2526524" cy="70754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579BFC1-0FA1-85C6-26ED-E55D3F0C7D0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90653" y="147801"/>
              <a:ext cx="1690648" cy="7075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BD6B717-B297-CEC1-F4FE-3ED95E72000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/>
            <a:srcRect/>
            <a:stretch/>
          </p:blipFill>
          <p:spPr>
            <a:xfrm>
              <a:off x="13628257" y="147801"/>
              <a:ext cx="688920" cy="70754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EF9A7F4-37A5-9A1E-939F-3C969C1BBB0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645863"/>
            <a:ext cx="14630400" cy="57964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0" indent="0" algn="ctr">
              <a:lnSpc>
                <a:spcPts val="1900"/>
              </a:lnSpc>
              <a:spcBef>
                <a:spcPts val="600"/>
              </a:spcBef>
              <a:buNone/>
            </a:pPr>
            <a:r>
              <a:rPr lang="en-US" sz="1600" b="1" dirty="0">
                <a:solidFill>
                  <a:schemeClr val="tx2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16-18 April 2026, at CUET IT Business Incubator, Chattogram, Bangladesh.</a:t>
            </a:r>
          </a:p>
          <a:p>
            <a:pPr marL="0" indent="0" algn="l">
              <a:lnSpc>
                <a:spcPts val="1900"/>
              </a:lnSpc>
              <a:buNone/>
            </a:pPr>
            <a:endParaRPr lang="en-US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563606"/>
            <a:ext cx="1223843" cy="408146"/>
          </a:xfrm>
          <a:prstGeom prst="roundRect">
            <a:avLst>
              <a:gd name="adj" fmla="val 18673"/>
            </a:avLst>
          </a:prstGeom>
          <a:solidFill>
            <a:srgbClr val="D9ED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929878" y="631591"/>
            <a:ext cx="951667" cy="272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4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CHAPTER 7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93790" y="1062478"/>
            <a:ext cx="1214068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0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Conclusion</a:t>
            </a:r>
            <a:endParaRPr lang="en-US" sz="4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F9C267A4-064A-C6C3-4BEF-621404E71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90" y="3271877"/>
            <a:ext cx="11475027" cy="168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Summarize the key takeaways of your research.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Mention future directions or applications of the work.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Keep the slide simple and impactful. </a:t>
            </a:r>
          </a:p>
        </p:txBody>
      </p:sp>
      <p:sp>
        <p:nvSpPr>
          <p:cNvPr id="20" name="Text 3">
            <a:extLst>
              <a:ext uri="{FF2B5EF4-FFF2-40B4-BE49-F238E27FC236}">
                <a16:creationId xmlns:a16="http://schemas.microsoft.com/office/drawing/2014/main" id="{EC4E1782-0133-2958-81A0-09B74A092217}"/>
              </a:ext>
            </a:extLst>
          </p:cNvPr>
          <p:cNvSpPr/>
          <p:nvPr/>
        </p:nvSpPr>
        <p:spPr>
          <a:xfrm>
            <a:off x="793790" y="1894145"/>
            <a:ext cx="13042821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650"/>
              </a:lnSpc>
            </a:pPr>
            <a:r>
              <a:rPr lang="en-US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Use given font and font size. [Roboto 16-18]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B21BE0-1678-EA36-2E82-676CA542C93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1790653" y="147801"/>
            <a:ext cx="2526524" cy="707540"/>
            <a:chOff x="11790653" y="147801"/>
            <a:chExt cx="2526524" cy="70754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58140C3-DD84-61FD-D87A-547A048BBB6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90653" y="147801"/>
              <a:ext cx="1690648" cy="70754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E7D79F7-F874-C093-63F4-35541F9820A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/>
            <a:srcRect/>
            <a:stretch/>
          </p:blipFill>
          <p:spPr>
            <a:xfrm>
              <a:off x="13628257" y="147801"/>
              <a:ext cx="688920" cy="707540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13FDFD7-279D-4050-F584-A67FBF26CD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645863"/>
            <a:ext cx="14630400" cy="57964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0" indent="0" algn="ctr">
              <a:lnSpc>
                <a:spcPts val="1900"/>
              </a:lnSpc>
              <a:spcBef>
                <a:spcPts val="600"/>
              </a:spcBef>
              <a:buNone/>
            </a:pPr>
            <a:r>
              <a:rPr lang="en-US" sz="1600" b="1" dirty="0">
                <a:solidFill>
                  <a:schemeClr val="tx2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16-18 April 2026, at CUET IT Business Incubator, Chattogram, Bangladesh.</a:t>
            </a:r>
          </a:p>
          <a:p>
            <a:pPr marL="0" indent="0" algn="l">
              <a:lnSpc>
                <a:spcPts val="1900"/>
              </a:lnSpc>
              <a:buNone/>
            </a:pPr>
            <a:endParaRPr lang="en-US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695</Words>
  <Application>Microsoft Office PowerPoint</Application>
  <PresentationFormat>Custom</PresentationFormat>
  <Paragraphs>101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Roboto</vt:lpstr>
      <vt:lpstr>Edwardian Script ITC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Sultan Shah</cp:lastModifiedBy>
  <cp:revision>12</cp:revision>
  <dcterms:created xsi:type="dcterms:W3CDTF">2026-02-11T07:46:20Z</dcterms:created>
  <dcterms:modified xsi:type="dcterms:W3CDTF">2026-02-11T08:56:37Z</dcterms:modified>
</cp:coreProperties>
</file>